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71" r:id="rId2"/>
    <p:sldId id="277" r:id="rId3"/>
    <p:sldId id="358" r:id="rId4"/>
    <p:sldId id="310" r:id="rId5"/>
    <p:sldId id="312" r:id="rId6"/>
    <p:sldId id="363" r:id="rId7"/>
    <p:sldId id="360" r:id="rId8"/>
    <p:sldId id="279" r:id="rId9"/>
    <p:sldId id="278" r:id="rId10"/>
    <p:sldId id="280" r:id="rId11"/>
    <p:sldId id="285" r:id="rId12"/>
    <p:sldId id="282" r:id="rId13"/>
    <p:sldId id="283" r:id="rId14"/>
    <p:sldId id="284" r:id="rId15"/>
    <p:sldId id="311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1" r:id="rId26"/>
    <p:sldId id="302" r:id="rId27"/>
    <p:sldId id="309" r:id="rId28"/>
    <p:sldId id="261" r:id="rId29"/>
    <p:sldId id="327" r:id="rId30"/>
    <p:sldId id="306" r:id="rId31"/>
    <p:sldId id="307" r:id="rId32"/>
    <p:sldId id="308" r:id="rId33"/>
    <p:sldId id="361" r:id="rId34"/>
    <p:sldId id="313" r:id="rId35"/>
    <p:sldId id="328" r:id="rId36"/>
    <p:sldId id="316" r:id="rId37"/>
    <p:sldId id="365" r:id="rId38"/>
    <p:sldId id="317" r:id="rId39"/>
    <p:sldId id="329" r:id="rId40"/>
    <p:sldId id="330" r:id="rId41"/>
    <p:sldId id="331" r:id="rId42"/>
    <p:sldId id="332" r:id="rId43"/>
    <p:sldId id="321" r:id="rId44"/>
    <p:sldId id="322" r:id="rId45"/>
    <p:sldId id="362" r:id="rId46"/>
    <p:sldId id="323" r:id="rId47"/>
    <p:sldId id="324" r:id="rId48"/>
    <p:sldId id="325" r:id="rId49"/>
    <p:sldId id="326" r:id="rId50"/>
    <p:sldId id="356" r:id="rId51"/>
    <p:sldId id="334" r:id="rId52"/>
    <p:sldId id="335" r:id="rId53"/>
    <p:sldId id="336" r:id="rId54"/>
    <p:sldId id="337" r:id="rId55"/>
    <p:sldId id="338" r:id="rId56"/>
    <p:sldId id="355" r:id="rId57"/>
    <p:sldId id="340" r:id="rId58"/>
    <p:sldId id="341" r:id="rId59"/>
    <p:sldId id="342" r:id="rId60"/>
    <p:sldId id="343" r:id="rId61"/>
    <p:sldId id="354" r:id="rId62"/>
    <p:sldId id="345" r:id="rId63"/>
    <p:sldId id="352" r:id="rId64"/>
    <p:sldId id="353" r:id="rId65"/>
    <p:sldId id="347" r:id="rId66"/>
    <p:sldId id="348" r:id="rId67"/>
    <p:sldId id="259" r:id="rId68"/>
    <p:sldId id="350" r:id="rId69"/>
    <p:sldId id="364" r:id="rId70"/>
    <p:sldId id="275" r:id="rId71"/>
  </p:sldIdLst>
  <p:sldSz cx="9144000" cy="6858000" type="screen4x3"/>
  <p:notesSz cx="6805613" cy="99441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930" y="-732"/>
      </p:cViewPr>
      <p:guideLst>
        <p:guide orient="horz" pos="1120"/>
        <p:guide pos="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488706-62B3-452A-9280-70010A109258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FA435-2BDF-4CD1-AFF8-02C3D359885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221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788DCB-F78D-4441-9997-28D9E6F1334F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76749-E173-4147-9DD3-EF3059AAF2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44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Leerproces van de leerlingen </a:t>
            </a:r>
          </a:p>
          <a:p>
            <a:endParaRPr lang="nl-NL" dirty="0" smtClean="0"/>
          </a:p>
          <a:p>
            <a:r>
              <a:rPr lang="nl-NL" dirty="0" smtClean="0"/>
              <a:t>De tijd dat schedelomtrek gebruikt werd als</a:t>
            </a:r>
            <a:r>
              <a:rPr lang="nl-NL" baseline="0" dirty="0" smtClean="0"/>
              <a:t> maat van intelligentie</a:t>
            </a:r>
          </a:p>
          <a:p>
            <a:endParaRPr lang="nl-NL" dirty="0" smtClean="0"/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: evaluatie</a:t>
            </a:r>
            <a:r>
              <a:rPr lang="nl-NL" baseline="0" dirty="0" smtClean="0"/>
              <a:t> van scholen en docenten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Jaartje VS</a:t>
            </a:r>
            <a:r>
              <a:rPr lang="nl-NL" baseline="0" dirty="0" smtClean="0"/>
              <a:t>, goede kant spoor, NJASK, Teaching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the test.</a:t>
            </a:r>
          </a:p>
          <a:p>
            <a:r>
              <a:rPr lang="nl-NL" baseline="0" dirty="0" smtClean="0"/>
              <a:t>In Nederland veel nadruk op kwaliteit van toetsing.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6749-E173-4147-9DD3-EF3059AAF27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59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18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FAB0-3850-469E-9ECE-F058D34ABE17}" type="slidenum">
              <a:rPr lang="nl-NL"/>
              <a:pPr/>
              <a:t>19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24C4-0FDA-4B5D-91BF-8C07FE01B55C}" type="slidenum">
              <a:rPr lang="en-US"/>
              <a:pPr/>
              <a:t>20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Zijn er voorbeelden bekend?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FAB0-3850-469E-9ECE-F058D34ABE17}" type="slidenum">
              <a:rPr lang="nl-NL"/>
              <a:pPr/>
              <a:t>27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29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35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027515-CBBD-491C-B58C-40FE2BD34651}" type="slidenum">
              <a:rPr lang="nl-NL" sz="1200"/>
              <a:pPr eaLnBrk="1" hangingPunct="1"/>
              <a:t>39</a:t>
            </a:fld>
            <a:endParaRPr lang="nl-NL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027515-CBBD-491C-B58C-40FE2BD34651}" type="slidenum">
              <a:rPr lang="nl-NL" sz="1200"/>
              <a:pPr eaLnBrk="1" hangingPunct="1"/>
              <a:t>40</a:t>
            </a:fld>
            <a:endParaRPr lang="nl-NL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5027515-CBBD-491C-B58C-40FE2BD34651}" type="slidenum">
              <a:rPr lang="nl-NL" sz="1200"/>
              <a:pPr eaLnBrk="1" hangingPunct="1"/>
              <a:t>41</a:t>
            </a:fld>
            <a:endParaRPr lang="nl-NL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42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4A34-8C7C-4059-B46A-F41C85CF20D4}" type="slidenum">
              <a:rPr lang="nl-NL"/>
              <a:pPr/>
              <a:t>3</a:t>
            </a:fld>
            <a:endParaRPr lang="nl-NL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B683C-4147-4684-87C6-D713CA00E544}" type="slidenum">
              <a:rPr lang="en-US"/>
              <a:pPr/>
              <a:t>44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Voorbeeldje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50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EF92D-0951-4C74-8CE9-976E2479E189}" type="slidenum">
              <a:rPr lang="en-US"/>
              <a:pPr/>
              <a:t>53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Veel formules toevoegen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54D3-C16B-4BF8-A3CD-8C5D38B979D3}" type="slidenum">
              <a:rPr lang="en-US"/>
              <a:pPr/>
              <a:t>55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Tabel uit Eggen &amp; Sanders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56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F0B8D-4781-4C0D-8F8F-20D851967005}" type="slidenum">
              <a:rPr lang="nl-NL"/>
              <a:pPr/>
              <a:t>61</a:t>
            </a:fld>
            <a:endParaRPr lang="nl-NL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FAB0-3850-469E-9ECE-F058D34ABE17}" type="slidenum">
              <a:rPr lang="nl-NL"/>
              <a:pPr/>
              <a:t>63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FE8FEE8-CC52-441B-B7B0-810E56611C86}" type="slidenum">
              <a:rPr lang="nl-NL" sz="1200"/>
              <a:pPr eaLnBrk="1" hangingPunct="1"/>
              <a:t>67</a:t>
            </a:fld>
            <a:endParaRPr lang="nl-NL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0925F-5FC4-49F3-AFCF-1EB77C1214FC}" type="slidenum">
              <a:rPr lang="nl-NL"/>
              <a:pPr/>
              <a:t>69</a:t>
            </a:fld>
            <a:endParaRPr lang="nl-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FAB0-3850-469E-9ECE-F058D34ABE17}" type="slidenum">
              <a:rPr lang="nl-NL"/>
              <a:pPr/>
              <a:t>70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Gezellig</a:t>
            </a:r>
          </a:p>
          <a:p>
            <a:r>
              <a:rPr lang="nl-NL" dirty="0" smtClean="0"/>
              <a:t>Onevenwichtig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76749-E173-4147-9DD3-EF3059AAF27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21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BFAB0-3850-469E-9ECE-F058D34ABE17}" type="slidenum">
              <a:rPr lang="nl-NL"/>
              <a:pPr/>
              <a:t>7</a:t>
            </a:fld>
            <a:endParaRPr lang="nl-NL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4A34-8C7C-4059-B46A-F41C85CF20D4}" type="slidenum">
              <a:rPr lang="nl-NL"/>
              <a:pPr/>
              <a:t>9</a:t>
            </a:fld>
            <a:endParaRPr lang="nl-NL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4A34-8C7C-4059-B46A-F41C85CF20D4}" type="slidenum">
              <a:rPr lang="nl-NL"/>
              <a:pPr/>
              <a:t>11</a:t>
            </a:fld>
            <a:endParaRPr lang="nl-NL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0925F-5FC4-49F3-AFCF-1EB77C1214FC}" type="slidenum">
              <a:rPr lang="nl-NL"/>
              <a:pPr/>
              <a:t>15</a:t>
            </a:fld>
            <a:endParaRPr lang="nl-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F4A34-8C7C-4059-B46A-F41C85CF20D4}" type="slidenum">
              <a:rPr lang="nl-NL"/>
              <a:pPr/>
              <a:t>16</a:t>
            </a:fld>
            <a:endParaRPr lang="nl-NL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0925F-5FC4-49F3-AFCF-1EB77C1214FC}" type="slidenum">
              <a:rPr lang="nl-NL"/>
              <a:pPr/>
              <a:t>17</a:t>
            </a:fld>
            <a:endParaRPr lang="nl-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748160-00B4-4EE8-8C27-EA3EC68DAD7B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7E8EC-E960-40A0-95E4-6FE9E3158F6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050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214A6-4757-4681-AE85-EE500426CF09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DAEF-89FF-434C-AB55-D12D893D0F4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5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CAB20-D716-425A-880F-799F28DCE814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8909E-DAF4-4FA4-8680-431AB6150ED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46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B5F7C-0758-48E2-A4D0-6B4E1BE94A9D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1C02D-51F3-430A-B438-FF163AFA4A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03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53DC5-CDCC-4E82-8568-490790FD094F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1331C-97D2-49E1-BDD2-DA50D9EEA26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8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745D6-21BB-4C51-A602-CC46BB5EF77D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E253-34DB-4B69-8871-5FF47EB669E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29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6F507-520C-409E-8D96-96F4AEB604E0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E776-4483-473B-B845-A095036EBB5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13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1882F-B7E2-4452-8A72-2D40E90F64FA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7564-D93D-4A17-BB1A-4B5992A3C9A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57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FF437-7642-4E8F-B492-3F362A8F662A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BE42-9A4C-4C65-A037-E4E3F7A4A9D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78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63D04-E314-4AEE-9EB0-142AC28F3D59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A7AD7-FD79-4132-AA57-37A2F191052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5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0FE1C-23F7-4985-9AE7-D1D8CC3BE922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227E-28F6-4DFD-8A5A-31EAE2CA88D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4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0289017-4C8C-4448-AA4E-29ED3EDD1953}" type="datetime1">
              <a:rPr lang="nl-NL"/>
              <a:pPr/>
              <a:t>13-12-2012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Presentatietitel: aanpassen via Beeld, Koptekst en 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CE705-F351-4724-BF9A-9720CE7EA65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etsenopschool.nl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T_Titel zwart_4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700"/>
            <a:ext cx="9180513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toets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maakt</a:t>
            </a:r>
            <a:r>
              <a:rPr lang="en-US" dirty="0">
                <a:solidFill>
                  <a:schemeClr val="bg1"/>
                </a:solidFill>
              </a:rPr>
              <a:t> het </a:t>
            </a:r>
            <a:r>
              <a:rPr lang="en-US" dirty="0" err="1">
                <a:solidFill>
                  <a:schemeClr val="bg1"/>
                </a:solidFill>
              </a:rPr>
              <a:t>verschil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>
                <a:solidFill>
                  <a:schemeClr val="bg1"/>
                </a:solidFill>
              </a:rPr>
              <a:t>Bernard Veldkamp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218" name="Picture 2" descr="http://www.startpagina.nl/athene/dochters/cito/images/c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831507"/>
            <a:ext cx="806450" cy="8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choenmeijer.nl/images/uploaded/Afbeelding-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2350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Impact?</a:t>
            </a:r>
            <a:endParaRPr lang="nl-NL" dirty="0"/>
          </a:p>
        </p:txBody>
      </p:sp>
      <p:pic>
        <p:nvPicPr>
          <p:cNvPr id="93188" name="Picture 4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Pech onderweg</a:t>
            </a:r>
          </a:p>
        </p:txBody>
      </p:sp>
      <p:pic>
        <p:nvPicPr>
          <p:cNvPr id="16386" name="Picture 2" descr="http://www.vz-verzekeringen.nl/images/imgonderwerp/pech-onderw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19262"/>
            <a:ext cx="6342846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Ongeluk</a:t>
            </a:r>
          </a:p>
        </p:txBody>
      </p:sp>
      <p:pic>
        <p:nvPicPr>
          <p:cNvPr id="2" name="Picture 2" descr="http://2.bp.blogspot.com/_14hmzXKuD8k/SYtafEesa-I/AAAAAAAABbg/ay6WL3-aw_w/s400/anwb+pech+onder+we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4" y="1612900"/>
            <a:ext cx="5940425" cy="44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</a:t>
            </a:r>
          </a:p>
        </p:txBody>
      </p:sp>
      <p:pic>
        <p:nvPicPr>
          <p:cNvPr id="20484" name="Picture 4" descr="http://www.animaatjes.nl/plaatjes/b/bekeuring/animaatjes-bekeuring-07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473200"/>
            <a:ext cx="58197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TOETSEN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8" name="Picture 4" descr="UT_Strookwi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www.cdfmavo.nl/Portals/0/CF/Afb/exa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5113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???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8" name="Picture 4" descr="UT_Strookwi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Situatie</a:t>
            </a:r>
            <a:r>
              <a:rPr lang="en-US" dirty="0" smtClean="0"/>
              <a:t> in Nederland</a:t>
            </a:r>
            <a:endParaRPr lang="en-US" dirty="0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remery.home.xs4all.nl/inspectie/logo_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938462"/>
            <a:ext cx="28956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psychologe-utrecht.com/image-files/psy-nip-logo-w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4" y="3180556"/>
            <a:ext cx="2129893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UT_Strookwi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Lastig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3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nl-NL" dirty="0" smtClean="0"/>
              <a:t>Hoezo?</a:t>
            </a:r>
            <a:endParaRPr lang="nl-NL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1701800"/>
            <a:ext cx="9067800" cy="2514600"/>
            <a:chOff x="76200" y="1981200"/>
            <a:chExt cx="9067800" cy="2514600"/>
          </a:xfrm>
        </p:grpSpPr>
        <p:pic>
          <p:nvPicPr>
            <p:cNvPr id="9" name="Picture 5" descr="emotional emoticons Icons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2057400"/>
              <a:ext cx="2438400" cy="2438400"/>
            </a:xfrm>
            <a:prstGeom prst="rect">
              <a:avLst/>
            </a:prstGeom>
            <a:noFill/>
          </p:spPr>
        </p:pic>
        <p:pic>
          <p:nvPicPr>
            <p:cNvPr id="10" name="Picture 7" descr="icontexto emoticons 01 128x1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2286000"/>
              <a:ext cx="2133600" cy="2133600"/>
            </a:xfrm>
            <a:prstGeom prst="rect">
              <a:avLst/>
            </a:prstGeom>
            <a:noFill/>
          </p:spPr>
        </p:pic>
        <p:pic>
          <p:nvPicPr>
            <p:cNvPr id="11" name="Picture 9" descr="icontexto emoticons 13 128x1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2286000"/>
              <a:ext cx="2133600" cy="2133600"/>
            </a:xfrm>
            <a:prstGeom prst="rect">
              <a:avLst/>
            </a:prstGeom>
            <a:noFill/>
          </p:spPr>
        </p:pic>
        <p:pic>
          <p:nvPicPr>
            <p:cNvPr id="12" name="Picture 11" descr="emotional emoticons Icons 3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981200"/>
              <a:ext cx="2514600" cy="25146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12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</a:t>
            </a:r>
          </a:p>
        </p:txBody>
      </p:sp>
      <p:pic>
        <p:nvPicPr>
          <p:cNvPr id="29698" name="Picture 2" descr="http://1.bp.blogspot.com/_M3e3rnuyi70/TBkYi2PG6oI/AAAAAAAADUI/3Z1p_Tsolcw/s1600/impressie%2520Brede%2520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9" y="1738312"/>
            <a:ext cx="4115441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picture.pixmac.com/4/teacher-teaching-mathematics-in-classroom-new-pixmac-picture-368099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2383156"/>
            <a:ext cx="1870075" cy="22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encrypted-tbn2.gstatic.com/images?q=tbn:ANd9GcST1tECdOjzG8wIjJau1JoI_47ICPnpWd8uMhRGB4028tRglm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7402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Toets beoordelingssysteem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Wat is een goede toets?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8330"/>
            <a:ext cx="7150100" cy="653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toets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Kwaliteit</a:t>
            </a:r>
            <a:r>
              <a:rPr lang="en-US" dirty="0"/>
              <a:t> van de </a:t>
            </a:r>
            <a:r>
              <a:rPr lang="en-US" dirty="0" err="1"/>
              <a:t>vragen</a:t>
            </a:r>
            <a:endParaRPr lang="en-US" dirty="0"/>
          </a:p>
          <a:p>
            <a:r>
              <a:rPr lang="en-US" dirty="0" err="1"/>
              <a:t>Dekking</a:t>
            </a:r>
            <a:r>
              <a:rPr lang="en-US" dirty="0"/>
              <a:t> van de </a:t>
            </a:r>
            <a:r>
              <a:rPr lang="en-US" dirty="0" err="1"/>
              <a:t>leerstof</a:t>
            </a:r>
            <a:endParaRPr lang="en-US" dirty="0"/>
          </a:p>
          <a:p>
            <a:r>
              <a:rPr lang="en-US" dirty="0" err="1"/>
              <a:t>Eerlijke</a:t>
            </a:r>
            <a:r>
              <a:rPr lang="en-US" dirty="0"/>
              <a:t> </a:t>
            </a:r>
            <a:r>
              <a:rPr lang="en-US" dirty="0" err="1"/>
              <a:t>scoringsregels</a:t>
            </a:r>
            <a:endParaRPr lang="en-US" dirty="0"/>
          </a:p>
          <a:p>
            <a:r>
              <a:rPr lang="en-US" dirty="0"/>
              <a:t>……. </a:t>
            </a:r>
          </a:p>
          <a:p>
            <a:r>
              <a:rPr lang="en-US" dirty="0"/>
              <a:t>…….</a:t>
            </a:r>
          </a:p>
          <a:p>
            <a:r>
              <a:rPr lang="en-US" dirty="0"/>
              <a:t>…….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Toets</a:t>
            </a:r>
            <a:r>
              <a:rPr lang="en-US" dirty="0"/>
              <a:t> Item </a:t>
            </a:r>
            <a:r>
              <a:rPr lang="en-US" dirty="0" err="1"/>
              <a:t>Analyse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30300"/>
            <a:ext cx="87376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%   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#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Item    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 ------ P- and A- values ------   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Mis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-|-------------- Weighted ----------------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Label      nr. Weight  Key    A    B    C    D    E    F  O/D sing| Max Mean   P  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Sd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  RSK 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RitH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dirty="0" err="1">
                <a:latin typeface="Courier New" pitchFamily="49" charset="0"/>
                <a:cs typeface="Courier New" pitchFamily="49" charset="0"/>
              </a:rPr>
              <a:t>Rir</a:t>
            </a:r>
            <a:r>
              <a:rPr lang="en-US" sz="1050" dirty="0">
                <a:latin typeface="Courier New" pitchFamily="49" charset="0"/>
                <a:cs typeface="Courier New" pitchFamily="49" charset="0"/>
              </a:rPr>
              <a:t>   AR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1     1                                         0   6 |  1  0,64  64  0,48  0,48   18   15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2     1                                         0  13 |  2  1,22  61  0,89  0,44   27   23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3     1                                         0  32 |  4  2,80  70  1,37  0,34   35   30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4     1                                         0  38 |  4  2,08  52  1,23  0,31   30   26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5     1                                         0  24 |  4  2,87  72  0,99  0,25   29   24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6     1                                         1  96 |  2  0,89  44  0,86  0,43   28   24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7     1                                         0  16 |  2  1,38  69  0,70  0,35   15   12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8     1                                         0   6 |  2  1,19  60  0,82  0,41   28   23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 9     1                                         1 124 |  4  2,23  56  1,50  0,38   40   35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10     1                                         1  83 |  4  2,99  75  1,26  0,32   29   25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11     1                                         1 103 |  1  0,16  16  0,37  0,37   10    8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12     1                                         0  23 |  5  4,35  87  1,02  0,20   36   31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13     1                                         1  55 |  3  1,91  64  0,88  0,29   30   26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14     1                                         1  89 |  3  1,67  56  1,28  0,43   31   26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15     1                                         2 195 |  5  2,95  59  1,71  0,34   46   42   72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16     1                                         2 244 |  2  1,21  61  0,76  0,38   40   34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17     1                                         1  72 |  4  2,25  56  1,22  0,30   30   26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18     1                                         3 283 |  2  0,90  45  0,93  0,46   40   34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19     1                                         1 104 |  2  1,41  70  0,76  0,38   28   24   74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20     1                                         2 223 |  5  1,94  39  1,62  0,32   39   35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21     1                                         1 135 |  3  1,91  64  0,80  0,27   37   32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22     1                                         1  59 |  4  2,71  68  1,27  0,32   46   40   72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23     1                                         1 120 |  5  2,34  47  1,75  0,35   47   43   72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           24     1                                         2 201 |  3  2,08  69  1,18  0,39   31   26   73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-----------------------------------------------------------------------------------------------------------</a:t>
            </a:r>
          </a:p>
          <a:p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 </a:t>
            </a:r>
            <a:r>
              <a:rPr lang="en-US" dirty="0" err="1" smtClean="0"/>
              <a:t>praktijk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Examens</a:t>
            </a:r>
          </a:p>
          <a:p>
            <a:r>
              <a:rPr lang="en-US" dirty="0" err="1"/>
              <a:t>Schoolexamens</a:t>
            </a:r>
            <a:endParaRPr lang="en-US" dirty="0"/>
          </a:p>
          <a:p>
            <a:r>
              <a:rPr lang="en-US" dirty="0" err="1"/>
              <a:t>Tentamens</a:t>
            </a:r>
            <a:endParaRPr lang="en-US" dirty="0"/>
          </a:p>
          <a:p>
            <a:r>
              <a:rPr lang="en-US" dirty="0" err="1"/>
              <a:t>Proefwerken</a:t>
            </a:r>
            <a:endParaRPr lang="en-US" dirty="0"/>
          </a:p>
        </p:txBody>
      </p:sp>
      <p:pic>
        <p:nvPicPr>
          <p:cNvPr id="31746" name="Picture 2" descr="http://www.studiereviews.nl/uploads/artikelen/hbo-ex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99" y="2543528"/>
            <a:ext cx="4330701" cy="37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1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Wie controleert? En hoe?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4" name="Picture 4" descr="UT_Strookwi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435225"/>
            <a:ext cx="6761163" cy="1400175"/>
          </a:xfrm>
        </p:spPr>
        <p:txBody>
          <a:bodyPr/>
          <a:lstStyle/>
          <a:p>
            <a:pPr eaLnBrk="1" hangingPunct="1"/>
            <a:r>
              <a:rPr lang="en-US" sz="4000" dirty="0"/>
              <a:t>RCEC</a:t>
            </a:r>
            <a:br>
              <a:rPr lang="en-US" sz="4000" dirty="0"/>
            </a:br>
            <a:r>
              <a:rPr lang="en-US" sz="4000" dirty="0" err="1" smtClean="0"/>
              <a:t>beoordelingssysteem</a:t>
            </a:r>
            <a:endParaRPr lang="nl-NL" sz="4000" b="1" dirty="0" smtClean="0">
              <a:latin typeface="Arial Narrow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1:</a:t>
            </a:r>
            <a:br>
              <a:rPr lang="en-US" dirty="0"/>
            </a:br>
            <a:r>
              <a:rPr lang="en-US" dirty="0" err="1"/>
              <a:t>Doel</a:t>
            </a:r>
            <a:r>
              <a:rPr lang="en-US" dirty="0"/>
              <a:t> en </a:t>
            </a:r>
            <a:r>
              <a:rPr lang="en-US" dirty="0" err="1"/>
              <a:t>gebruik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2130425"/>
            <a:ext cx="7772400" cy="1470025"/>
          </a:xfrm>
        </p:spPr>
        <p:txBody>
          <a:bodyPr/>
          <a:lstStyle/>
          <a:p>
            <a:r>
              <a:rPr lang="nl-NL" dirty="0"/>
              <a:t>Probleem van </a:t>
            </a:r>
            <a:r>
              <a:rPr lang="nl-NL" dirty="0" smtClean="0"/>
              <a:t>de latente </a:t>
            </a:r>
            <a:r>
              <a:rPr lang="nl-NL" dirty="0"/>
              <a:t>trek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3188" name="Picture 4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Doel</a:t>
            </a:r>
            <a:r>
              <a:rPr lang="en-US" dirty="0"/>
              <a:t> en </a:t>
            </a:r>
            <a:r>
              <a:rPr lang="en-US" dirty="0" err="1"/>
              <a:t>gebruik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doelen</a:t>
            </a:r>
            <a:r>
              <a:rPr lang="en-US" dirty="0"/>
              <a:t>:</a:t>
            </a:r>
          </a:p>
          <a:p>
            <a:r>
              <a:rPr lang="en-US" dirty="0" err="1"/>
              <a:t>Formatief</a:t>
            </a:r>
            <a:r>
              <a:rPr lang="en-US" dirty="0"/>
              <a:t> of </a:t>
            </a:r>
            <a:r>
              <a:rPr lang="en-US" dirty="0" err="1"/>
              <a:t>summatief</a:t>
            </a:r>
            <a:endParaRPr lang="en-US" dirty="0"/>
          </a:p>
          <a:p>
            <a:r>
              <a:rPr lang="en-US" dirty="0" smtClean="0">
                <a:hlinkClick r:id="rId2"/>
              </a:rPr>
              <a:t>www.toetsenopschool.nl</a:t>
            </a:r>
            <a:endParaRPr lang="en-US" dirty="0" smtClean="0"/>
          </a:p>
          <a:p>
            <a:pPr lvl="2"/>
            <a:r>
              <a:rPr lang="en-US" dirty="0" err="1" smtClean="0"/>
              <a:t>Selecteren</a:t>
            </a:r>
            <a:endParaRPr lang="en-US" dirty="0" smtClean="0"/>
          </a:p>
          <a:p>
            <a:pPr lvl="2"/>
            <a:r>
              <a:rPr lang="en-US" dirty="0" err="1" smtClean="0"/>
              <a:t>Classificeren</a:t>
            </a:r>
            <a:endParaRPr lang="en-US" dirty="0" smtClean="0"/>
          </a:p>
          <a:p>
            <a:pPr lvl="2"/>
            <a:r>
              <a:rPr lang="en-US" dirty="0" err="1" smtClean="0"/>
              <a:t>Plaatsen</a:t>
            </a:r>
            <a:endParaRPr lang="en-US" dirty="0" smtClean="0"/>
          </a:p>
          <a:p>
            <a:pPr lvl="2"/>
            <a:r>
              <a:rPr lang="en-US" dirty="0" err="1" smtClean="0"/>
              <a:t>Certificeren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Eindexamens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Certificeren</a:t>
            </a:r>
            <a:endParaRPr lang="en-US" dirty="0" smtClean="0"/>
          </a:p>
          <a:p>
            <a:pPr lvl="1"/>
            <a:r>
              <a:rPr lang="en-US" dirty="0" smtClean="0"/>
              <a:t>Zak/</a:t>
            </a:r>
            <a:r>
              <a:rPr lang="en-US" dirty="0" err="1" smtClean="0"/>
              <a:t>slaag</a:t>
            </a:r>
            <a:r>
              <a:rPr lang="en-US" dirty="0" smtClean="0"/>
              <a:t> </a:t>
            </a:r>
            <a:r>
              <a:rPr lang="en-US" dirty="0" err="1" smtClean="0"/>
              <a:t>beslissing</a:t>
            </a:r>
            <a:endParaRPr lang="en-US" dirty="0" smtClean="0"/>
          </a:p>
          <a:p>
            <a:pPr lvl="1"/>
            <a:r>
              <a:rPr lang="en-US" dirty="0" err="1" smtClean="0"/>
              <a:t>Compensatie</a:t>
            </a:r>
            <a:endParaRPr lang="en-US" dirty="0" smtClean="0"/>
          </a:p>
          <a:p>
            <a:r>
              <a:rPr lang="en-US" dirty="0" err="1" smtClean="0"/>
              <a:t>Toelating</a:t>
            </a:r>
            <a:r>
              <a:rPr lang="en-US" dirty="0" smtClean="0"/>
              <a:t> </a:t>
            </a:r>
            <a:r>
              <a:rPr lang="en-US" dirty="0" err="1" smtClean="0"/>
              <a:t>hoger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endParaRPr lang="en-US" dirty="0" smtClean="0"/>
          </a:p>
          <a:p>
            <a:r>
              <a:rPr lang="en-US" dirty="0" err="1" smtClean="0"/>
              <a:t>Evaluatie</a:t>
            </a:r>
            <a:r>
              <a:rPr lang="en-US" dirty="0" smtClean="0"/>
              <a:t> </a:t>
            </a:r>
            <a:r>
              <a:rPr lang="en-US" dirty="0" err="1" smtClean="0"/>
              <a:t>scholen</a:t>
            </a:r>
            <a:endParaRPr lang="en-US" dirty="0"/>
          </a:p>
        </p:txBody>
      </p:sp>
      <p:pic>
        <p:nvPicPr>
          <p:cNvPr id="1026" name="Picture 2" descr="http://www.vmbogroen-sneek.nl/wp-content/uploads/2012/06/geslaag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4829175"/>
            <a:ext cx="4017399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geoplein.nl/cms/wp-content/uploads/2009/11/500pxrusland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2205037"/>
            <a:ext cx="4251325" cy="244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Russische eindtest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CITO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tijdszones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Twee </a:t>
            </a:r>
            <a:r>
              <a:rPr lang="en-US" dirty="0" err="1" smtClean="0"/>
              <a:t>doelen</a:t>
            </a:r>
            <a:endParaRPr lang="en-US" dirty="0" smtClean="0"/>
          </a:p>
          <a:p>
            <a:pPr lvl="1"/>
            <a:r>
              <a:rPr lang="en-US" dirty="0" smtClean="0"/>
              <a:t>Zak/</a:t>
            </a:r>
            <a:r>
              <a:rPr lang="en-US" dirty="0" err="1" smtClean="0"/>
              <a:t>slaag</a:t>
            </a:r>
            <a:r>
              <a:rPr lang="en-US" dirty="0" smtClean="0"/>
              <a:t> </a:t>
            </a:r>
            <a:r>
              <a:rPr lang="en-US" dirty="0" err="1" smtClean="0"/>
              <a:t>beslissing</a:t>
            </a:r>
            <a:endParaRPr lang="en-US" dirty="0" smtClean="0"/>
          </a:p>
          <a:p>
            <a:pPr lvl="1"/>
            <a:r>
              <a:rPr lang="en-US" dirty="0" err="1" smtClean="0"/>
              <a:t>Selectie</a:t>
            </a:r>
            <a:r>
              <a:rPr lang="en-US" dirty="0" smtClean="0"/>
              <a:t> van de </a:t>
            </a:r>
            <a:r>
              <a:rPr lang="en-US" dirty="0" err="1" smtClean="0"/>
              <a:t>beste</a:t>
            </a:r>
            <a:r>
              <a:rPr lang="en-US" dirty="0" smtClean="0"/>
              <a:t> 2%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Rekentoets PABO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Classificeren</a:t>
            </a:r>
          </a:p>
          <a:p>
            <a:r>
              <a:rPr lang="nl-NL" dirty="0" smtClean="0"/>
              <a:t>Selecteren</a:t>
            </a:r>
            <a:endParaRPr lang="nl-NL" dirty="0"/>
          </a:p>
        </p:txBody>
      </p:sp>
      <p:pic>
        <p:nvPicPr>
          <p:cNvPr id="2052" name="Picture 4" descr="http://www.jantinbergencollege.nl/Portals/0/JTC/afbeeldingen/fotos/nieuws/2012%20foksukrekentoe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559946"/>
            <a:ext cx="5667375" cy="35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Is het </a:t>
            </a:r>
            <a:r>
              <a:rPr lang="en-US" dirty="0" err="1"/>
              <a:t>doel</a:t>
            </a:r>
            <a:r>
              <a:rPr lang="en-US" dirty="0"/>
              <a:t> en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aangegeven</a:t>
            </a:r>
            <a:r>
              <a:rPr lang="en-US" dirty="0"/>
              <a:t>?</a:t>
            </a:r>
          </a:p>
          <a:p>
            <a:pPr marL="1168400" lvl="1" indent="-533400">
              <a:buFont typeface="+mj-lt"/>
              <a:buAutoNum type="alphaLcParenR"/>
            </a:pPr>
            <a:r>
              <a:rPr lang="en-US" dirty="0"/>
              <a:t>Is </a:t>
            </a:r>
            <a:r>
              <a:rPr lang="en-US" dirty="0" err="1"/>
              <a:t>aangegeven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het </a:t>
            </a:r>
            <a:r>
              <a:rPr lang="en-US" dirty="0" err="1"/>
              <a:t>doel</a:t>
            </a:r>
            <a:r>
              <a:rPr lang="en-US" dirty="0"/>
              <a:t> is</a:t>
            </a:r>
          </a:p>
          <a:p>
            <a:pPr marL="1168400" lvl="1" indent="-533400">
              <a:buFont typeface="+mj-lt"/>
              <a:buAutoNum type="alphaLcParenR"/>
            </a:pPr>
            <a:r>
              <a:rPr lang="en-US" dirty="0"/>
              <a:t>Is </a:t>
            </a:r>
            <a:r>
              <a:rPr lang="en-US" dirty="0" err="1"/>
              <a:t>aangegeven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het </a:t>
            </a:r>
            <a:r>
              <a:rPr lang="en-US" dirty="0" err="1"/>
              <a:t>gebruik</a:t>
            </a:r>
            <a:r>
              <a:rPr lang="en-US" dirty="0"/>
              <a:t> is</a:t>
            </a:r>
          </a:p>
          <a:p>
            <a:pPr marL="1168400" lvl="1" indent="-533400">
              <a:buFont typeface="+mj-lt"/>
              <a:buAutoNum type="alphaLcParenR"/>
            </a:pPr>
            <a:r>
              <a:rPr lang="en-US" dirty="0"/>
              <a:t>Is </a:t>
            </a:r>
            <a:r>
              <a:rPr lang="en-US" dirty="0" err="1"/>
              <a:t>aangegeven</a:t>
            </a:r>
            <a:r>
              <a:rPr lang="en-US" dirty="0"/>
              <a:t> </a:t>
            </a:r>
            <a:r>
              <a:rPr lang="en-US" dirty="0" err="1"/>
              <a:t>wat</a:t>
            </a:r>
            <a:r>
              <a:rPr lang="en-US" dirty="0"/>
              <a:t> de </a:t>
            </a:r>
            <a:r>
              <a:rPr lang="en-US" dirty="0" err="1"/>
              <a:t>doelgroep</a:t>
            </a:r>
            <a:r>
              <a:rPr lang="en-US" dirty="0"/>
              <a:t> is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Is de </a:t>
            </a:r>
            <a:r>
              <a:rPr lang="en-US" dirty="0" err="1"/>
              <a:t>herkomst</a:t>
            </a:r>
            <a:r>
              <a:rPr lang="en-US" dirty="0"/>
              <a:t> </a:t>
            </a:r>
            <a:r>
              <a:rPr lang="en-US" dirty="0" err="1"/>
              <a:t>beschreven</a:t>
            </a:r>
            <a:r>
              <a:rPr lang="en-US" dirty="0"/>
              <a:t>?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Is de </a:t>
            </a:r>
            <a:r>
              <a:rPr lang="en-US" dirty="0" err="1"/>
              <a:t>relevantie</a:t>
            </a:r>
            <a:r>
              <a:rPr lang="en-US" dirty="0"/>
              <a:t> van de </a:t>
            </a:r>
            <a:r>
              <a:rPr lang="en-US" dirty="0" err="1"/>
              <a:t>inhoud</a:t>
            </a:r>
            <a:r>
              <a:rPr lang="en-US" dirty="0"/>
              <a:t> </a:t>
            </a:r>
            <a:r>
              <a:rPr lang="en-US" dirty="0" err="1"/>
              <a:t>aannemelijk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29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2:</a:t>
            </a:r>
            <a:br>
              <a:rPr lang="en-US" dirty="0"/>
            </a:b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toetsmateriaal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Kwaliteit materiaal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Zijn de vragen gestandaardiseerd?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Is er een objectief scoringssysteem?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Geen kwetsende inhoud?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Is er een duidelijke instructie?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Zitten er geen fouten in het materiaal?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57175"/>
            <a:ext cx="92011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09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Computer toetsen hebben hun eigen dynamiek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3600" dirty="0" smtClean="0">
                <a:latin typeface="Arial Narrow" pitchFamily="34" charset="0"/>
                <a:ea typeface="ヒラギノ角ゴ Pro W3" charset="-128"/>
              </a:rPr>
              <a:t>Movie on clinical research</a:t>
            </a:r>
          </a:p>
        </p:txBody>
      </p:sp>
      <p:pic>
        <p:nvPicPr>
          <p:cNvPr id="35842" name="Picture 2" descr="C:\Users\s.dklerk\Documents\MediaVision &amp; CBT\cursusGMP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198"/>
            <a:ext cx="9144000" cy="46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www.extreemvoordeel.nl/images/producten/271-Vaas_polyresin_grijs_rond_h_30_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866900"/>
            <a:ext cx="3497262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81900" y="5078413"/>
            <a:ext cx="1444625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1741562" y="54118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1</a:t>
            </a:r>
            <a:endParaRPr lang="nl-NL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55718" y="54720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3</a:t>
            </a:r>
            <a:endParaRPr lang="nl-NL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438" y="1822450"/>
            <a:ext cx="3649662" cy="3649664"/>
            <a:chOff x="198438" y="1517650"/>
            <a:chExt cx="3649662" cy="3649664"/>
          </a:xfrm>
        </p:grpSpPr>
        <p:pic>
          <p:nvPicPr>
            <p:cNvPr id="32770" name="Picture 2" descr="http://www.maisonsdumonde.com/images/produits/FR/fr/taille_hd/10/27/110153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98438" y="1517650"/>
              <a:ext cx="3649662" cy="364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41562" y="4876800"/>
              <a:ext cx="671438" cy="290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2772" name="Picture 4" descr="http://www.disenthat.nl/components/com_virtuemart/shop_image/product/Menu_vaas_rood_4dfa0c75532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25400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40299" y="54483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2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230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3600" dirty="0" smtClean="0">
                <a:latin typeface="Arial Narrow" pitchFamily="34" charset="0"/>
                <a:ea typeface="ヒラギノ角ゴ Pro W3" charset="-128"/>
              </a:rPr>
              <a:t>Yes/No </a:t>
            </a:r>
            <a:r>
              <a:rPr lang="nl-NL" sz="3600" dirty="0" err="1" smtClean="0">
                <a:latin typeface="Arial Narrow" pitchFamily="34" charset="0"/>
                <a:ea typeface="ヒラギノ角ゴ Pro W3" charset="-128"/>
              </a:rPr>
              <a:t>questions</a:t>
            </a:r>
            <a:r>
              <a:rPr lang="nl-NL" sz="3600" dirty="0" smtClean="0">
                <a:latin typeface="Arial Narrow" pitchFamily="34" charset="0"/>
                <a:ea typeface="ヒラギノ角ゴ Pro W3" charset="-128"/>
              </a:rPr>
              <a:t> on clinical research </a:t>
            </a:r>
          </a:p>
        </p:txBody>
      </p:sp>
      <p:pic>
        <p:nvPicPr>
          <p:cNvPr id="36866" name="Picture 2" descr="C:\Users\s.dklerk\Documents\MediaVision &amp; CBT\cursusGMP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321"/>
            <a:ext cx="9144000" cy="45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3600" dirty="0" err="1" smtClean="0">
                <a:latin typeface="Arial Narrow" pitchFamily="34" charset="0"/>
                <a:ea typeface="ヒラギノ角ゴ Pro W3" charset="-128"/>
              </a:rPr>
              <a:t>Instruction</a:t>
            </a:r>
            <a:r>
              <a:rPr lang="nl-NL" sz="3600" dirty="0" smtClean="0">
                <a:latin typeface="Arial Narrow" pitchFamily="34" charset="0"/>
                <a:ea typeface="ヒラギノ角ゴ Pro W3" charset="-128"/>
              </a:rPr>
              <a:t> on correct protocol</a:t>
            </a:r>
          </a:p>
        </p:txBody>
      </p:sp>
      <p:pic>
        <p:nvPicPr>
          <p:cNvPr id="33799" name="Picture 7" descr="C:\Users\s.dklerk\Documents\MediaVision &amp; CBT\cursusGMP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2" y="1612900"/>
            <a:ext cx="9160352" cy="45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3:</a:t>
            </a:r>
            <a:br>
              <a:rPr lang="en-US" dirty="0"/>
            </a:br>
            <a:r>
              <a:rPr lang="en-US" dirty="0" err="1"/>
              <a:t>Representativiteit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Criterium 3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Zijn de inhoud, duur en omvang is overeenstemming met het toetsplan?</a:t>
            </a:r>
          </a:p>
          <a:p>
            <a:endParaRPr lang="en-US"/>
          </a:p>
          <a:p>
            <a:r>
              <a:rPr lang="en-US"/>
              <a:t>Is de moeilijkheid afgestemd op de doelgroep?</a:t>
            </a:r>
          </a:p>
        </p:txBody>
      </p:sp>
    </p:spTree>
    <p:extLst>
      <p:ext uri="{BB962C8B-B14F-4D97-AF65-F5344CB8AC3E}">
        <p14:creationId xmlns:p14="http://schemas.microsoft.com/office/powerpoint/2010/main" val="7439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Toets</a:t>
            </a:r>
            <a:r>
              <a:rPr lang="en-US" dirty="0"/>
              <a:t> </a:t>
            </a:r>
            <a:r>
              <a:rPr lang="en-US" dirty="0" err="1"/>
              <a:t>matrijs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65375" y="1546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40343"/>
              </p:ext>
            </p:extLst>
          </p:nvPr>
        </p:nvGraphicFramePr>
        <p:xfrm>
          <a:off x="266700" y="1774824"/>
          <a:ext cx="8737600" cy="45243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4400"/>
                <a:gridCol w="2184400"/>
                <a:gridCol w="2184400"/>
                <a:gridCol w="2184400"/>
              </a:tblGrid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Leerstof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nl-NL" sz="2400" dirty="0" smtClean="0"/>
                        <a:t>Gedrag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Totaal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6339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Reproductie</a:t>
                      </a:r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Productie</a:t>
                      </a:r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</a:t>
                      </a:r>
                      <a:endParaRPr lang="nl-NL" sz="2400" dirty="0"/>
                    </a:p>
                  </a:txBody>
                  <a:tcPr/>
                </a:tc>
              </a:tr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C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</a:t>
                      </a:r>
                      <a:endParaRPr lang="nl-NL" sz="2400" dirty="0"/>
                    </a:p>
                  </a:txBody>
                  <a:tcPr/>
                </a:tc>
              </a:tr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D</a:t>
                      </a:r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</a:t>
                      </a:r>
                      <a:endParaRPr lang="nl-NL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39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Totaal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8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12 vragen</a:t>
                      </a:r>
                      <a:endParaRPr lang="nl-NL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Toetsmatrijs</a:t>
            </a:r>
            <a:r>
              <a:rPr lang="nl-NL" dirty="0" smtClean="0"/>
              <a:t> module Biologie</a:t>
            </a:r>
            <a:endParaRPr lang="nl-N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030371"/>
              </p:ext>
            </p:extLst>
          </p:nvPr>
        </p:nvGraphicFramePr>
        <p:xfrm>
          <a:off x="139701" y="1943100"/>
          <a:ext cx="88773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043"/>
                <a:gridCol w="1274057"/>
                <a:gridCol w="1479550"/>
                <a:gridCol w="1479550"/>
                <a:gridCol w="1479550"/>
                <a:gridCol w="147955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Onderwerp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Weten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Inzien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Toepassen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Intergreren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Aantal</a:t>
                      </a:r>
                      <a:r>
                        <a:rPr lang="nl-NL" baseline="0" dirty="0" smtClean="0"/>
                        <a:t> vragen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Bouw</a:t>
                      </a:r>
                      <a:r>
                        <a:rPr lang="nl-NL" baseline="0" dirty="0" smtClean="0"/>
                        <a:t> van een cel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Fotosynthese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Verbranding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Onderscheid plant/dieren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Practicum biologisch </a:t>
                      </a:r>
                      <a:r>
                        <a:rPr lang="nl-NL" dirty="0" err="1" smtClean="0"/>
                        <a:t>ond</a:t>
                      </a:r>
                      <a:r>
                        <a:rPr lang="nl-NL" dirty="0" smtClean="0"/>
                        <a:t>.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Moeilijkheid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Kleurplaat moeil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560762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1 + 3 = 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4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685800" y="2130425"/>
                <a:ext cx="7899400" cy="25304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nl-NL" b="0" i="1" smtClean="0">
                            <a:latin typeface="Cambria Math"/>
                          </a:rPr>
                          <m:t>5</m:t>
                        </m:r>
                      </m:deg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i="1">
                                <a:latin typeface="Cambria Math"/>
                              </a:rPr>
                              <m:t>4356−981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i="1">
                                    <a:latin typeface="Cambria Math"/>
                                  </a:rPr>
                                  <m:t>(34−22)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624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2130425"/>
                <a:ext cx="7899400" cy="25304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Computer Adaptief Testen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04602"/>
              </p:ext>
            </p:extLst>
          </p:nvPr>
        </p:nvGraphicFramePr>
        <p:xfrm>
          <a:off x="1498600" y="2768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14097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Nerveus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Onevenwichtig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Gezellig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Goedig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Vastberaden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Wilskrachtig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73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Mensen beoordelen </a:t>
            </a:r>
            <a:br>
              <a:rPr lang="nl-NL" dirty="0" smtClean="0"/>
            </a:br>
            <a:r>
              <a:rPr lang="nl-NL" dirty="0" smtClean="0"/>
              <a:t>(W. Schoonman)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28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4:</a:t>
            </a:r>
            <a:br>
              <a:rPr lang="en-US" dirty="0"/>
            </a:br>
            <a:r>
              <a:rPr lang="en-US" dirty="0" err="1"/>
              <a:t>Betrouwbaarheid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betrouwbaarheid = vertrouwen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Criterium 4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Zijn er betrouwbaarheidsgegevens?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Zijn ze correct berekend?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Zijn ze goed genoeg gegeven de beslissing die met de toets genomen gaat worden?</a:t>
            </a:r>
          </a:p>
        </p:txBody>
      </p:sp>
    </p:spTree>
    <p:extLst>
      <p:ext uri="{BB962C8B-B14F-4D97-AF65-F5344CB8AC3E}">
        <p14:creationId xmlns:p14="http://schemas.microsoft.com/office/powerpoint/2010/main" val="33406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Psychometrie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0829" y="1988939"/>
                <a:ext cx="1790700" cy="112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nl-NL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nl-NL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l-NL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NL" sz="3600" b="0" i="1" smtClean="0">
                              <a:latin typeface="Cambria Math"/>
                            </a:rPr>
                            <m:t>#</m:t>
                          </m:r>
                          <m:r>
                            <a:rPr lang="nl-NL" sz="36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nl-NL" sz="36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29" y="1988939"/>
                <a:ext cx="1790700" cy="11296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03255" y="1970069"/>
                <a:ext cx="753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nl-NL" sz="3600" b="0" i="1" smtClean="0">
                              <a:latin typeface="Cambria Math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255" y="1970069"/>
                <a:ext cx="75366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6179" y="5688231"/>
                <a:ext cx="30439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b="0" i="1" smtClean="0">
                          <a:latin typeface="Cambria Math"/>
                        </a:rPr>
                        <m:t>𝐶𝑟𝑜𝑛𝑏𝑎𝑐</m:t>
                      </m:r>
                      <m:sSup>
                        <m:sSupPr>
                          <m:ctrlPr>
                            <a:rPr lang="nl-NL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36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nl-NL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nl-NL" sz="3600" b="0" i="1" smtClean="0">
                          <a:latin typeface="Cambria Math"/>
                        </a:rPr>
                        <m:t>𝑠</m:t>
                      </m:r>
                      <m:r>
                        <a:rPr lang="nl-NL" sz="3600" b="0" i="1" smtClean="0">
                          <a:latin typeface="Cambria Math"/>
                        </a:rPr>
                        <m:t> </m:t>
                      </m:r>
                      <m:r>
                        <a:rPr lang="nl-NL" sz="3600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79" y="5688231"/>
                <a:ext cx="304391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88941" y="5057527"/>
                <a:ext cx="11362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b="0" i="1" smtClean="0">
                          <a:latin typeface="Cambria Math"/>
                        </a:rPr>
                        <m:t>𝐼</m:t>
                      </m:r>
                      <m:r>
                        <a:rPr lang="nl-NL" sz="3600" b="0" i="1" smtClean="0">
                          <a:latin typeface="Cambria Math"/>
                        </a:rPr>
                        <m:t>(</m:t>
                      </m:r>
                      <m:r>
                        <a:rPr lang="nl-NL" sz="36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nl-NL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nl-NL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941" y="5057527"/>
                <a:ext cx="113620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2433" y="3397070"/>
                <a:ext cx="5866671" cy="989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sz="3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NL" sz="3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l-NL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sz="3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nl-NL" sz="3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nl-NL" sz="3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36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nl-NL" sz="3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nl-NL" sz="3600" b="0" i="1" smtClean="0">
                        <a:latin typeface="Cambria Math"/>
                        <a:ea typeface="Cambria Math"/>
                      </a:rPr>
                      <m:t>+(1−</m:t>
                    </m:r>
                    <m:sSub>
                      <m:sSubPr>
                        <m:ctrlPr>
                          <a:rPr lang="nl-NL" sz="3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l-NL" sz="36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nl-NL" sz="36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NL" sz="3600" dirty="0" smtClean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6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l-NL" sz="3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3600" b="0" i="1" dirty="0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600" b="0" i="1" dirty="0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NL" sz="36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nl-NL" sz="3600" b="0" i="1" dirty="0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nl-NL" sz="3600" b="0" i="1" dirty="0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l-NL" sz="3600" b="0" i="1" dirty="0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nl-NL" sz="3600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nl-NL" sz="3600" b="0" i="1" dirty="0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nl-NL" sz="36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sz="3600" i="1" dirty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600" i="1" dirty="0">
                                <a:latin typeface="Cambria Math"/>
                              </a:rPr>
                              <m:t>𝑎</m:t>
                            </m:r>
                            <m:r>
                              <a:rPr lang="nl-NL" sz="3600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nl-NL" sz="3600" i="1" dirty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nl-NL" sz="3600" i="1" dirty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l-NL" sz="3600" i="1" dirty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nl-NL" sz="3600" i="1" dirty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433" y="3397070"/>
                <a:ext cx="5866671" cy="989758"/>
              </a:xfrm>
              <a:prstGeom prst="rect">
                <a:avLst/>
              </a:prstGeom>
              <a:blipFill rotWithShape="1">
                <a:blip r:embed="rId7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Goed genoeg?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COTAN</a:t>
            </a:r>
          </a:p>
          <a:p>
            <a:pPr lvl="1"/>
            <a:r>
              <a:rPr lang="en-US"/>
              <a:t>&gt;0.80 is voldoende</a:t>
            </a:r>
          </a:p>
          <a:p>
            <a:pPr lvl="1"/>
            <a:r>
              <a:rPr lang="en-US"/>
              <a:t>&gt;0.90 is goed</a:t>
            </a:r>
          </a:p>
          <a:p>
            <a:endParaRPr lang="en-US"/>
          </a:p>
          <a:p>
            <a:r>
              <a:rPr lang="en-US"/>
              <a:t>Wat is acceptabel?</a:t>
            </a:r>
          </a:p>
        </p:txBody>
      </p:sp>
    </p:spTree>
    <p:extLst>
      <p:ext uri="{BB962C8B-B14F-4D97-AF65-F5344CB8AC3E}">
        <p14:creationId xmlns:p14="http://schemas.microsoft.com/office/powerpoint/2010/main" val="6179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71475"/>
            <a:ext cx="77057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5:</a:t>
            </a:r>
            <a:br>
              <a:rPr lang="en-US" dirty="0"/>
            </a:br>
            <a:r>
              <a:rPr lang="en-US" dirty="0" err="1"/>
              <a:t>Standaardbepaling</a:t>
            </a:r>
            <a:r>
              <a:rPr lang="en-US" dirty="0"/>
              <a:t> en </a:t>
            </a:r>
            <a:r>
              <a:rPr lang="en-US" dirty="0" err="1"/>
              <a:t>Normhandhaving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Hoe bepaal je de cesuur?</a:t>
            </a:r>
          </a:p>
        </p:txBody>
      </p:sp>
      <p:pic>
        <p:nvPicPr>
          <p:cNvPr id="50178" name="Picture 2" descr="http://www.geertdevries.net/blog/wp-content/uploads/2012/01/cesu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733800"/>
            <a:ext cx="493050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Standard setting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sagepub.com/upm-data/product/12016_Cizek_Standard_Setting_300ppiRGB_150pix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429000"/>
            <a:ext cx="2184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methodes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Jan-</a:t>
            </a:r>
            <a:r>
              <a:rPr lang="en-US" dirty="0" err="1"/>
              <a:t>boeren</a:t>
            </a:r>
            <a:r>
              <a:rPr lang="en-US" dirty="0"/>
              <a:t>-</a:t>
            </a:r>
            <a:r>
              <a:rPr lang="en-US" dirty="0" err="1"/>
              <a:t>fluitjes</a:t>
            </a:r>
            <a:r>
              <a:rPr lang="en-US" dirty="0"/>
              <a:t> </a:t>
            </a:r>
            <a:r>
              <a:rPr lang="en-US" dirty="0" err="1"/>
              <a:t>methode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Relatief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Absoluut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Latente</a:t>
            </a:r>
            <a:r>
              <a:rPr lang="en-US" sz="3200" dirty="0" smtClean="0"/>
              <a:t> trek</a:t>
            </a:r>
            <a:endParaRPr lang="en-US" sz="3200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84313"/>
            <a:ext cx="7199312" cy="47545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000" dirty="0" smtClean="0"/>
              <a:t>Test </a:t>
            </a:r>
            <a:r>
              <a:rPr lang="en-US" sz="2000" dirty="0"/>
              <a:t>for measuring body height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 bump my head quite often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For school pictures I was always asked to stand in the first row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In bed, I often suffer from cold feet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When walking down the stairs, I often take two steps at a time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 think I would do well in a basket ball team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As a police officer, I would not make much of an impression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In most cars I sit uncomfortably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I literally look up to most of my friends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5165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Criterium 5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Zijn er normen/cesuren?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Zijn experts het er over eens?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Worden ze gehandhaafd over meerdere toetsafnames?</a:t>
            </a:r>
          </a:p>
        </p:txBody>
      </p:sp>
    </p:spTree>
    <p:extLst>
      <p:ext uri="{BB962C8B-B14F-4D97-AF65-F5344CB8AC3E}">
        <p14:creationId xmlns:p14="http://schemas.microsoft.com/office/powerpoint/2010/main" val="8355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Criterium</a:t>
            </a:r>
            <a:r>
              <a:rPr lang="en-US" dirty="0"/>
              <a:t> 6:</a:t>
            </a:r>
            <a:br>
              <a:rPr lang="en-US" dirty="0"/>
            </a:br>
            <a:r>
              <a:rPr lang="en-US" dirty="0" err="1"/>
              <a:t>Afname</a:t>
            </a:r>
            <a:r>
              <a:rPr lang="en-US" dirty="0"/>
              <a:t> en </a:t>
            </a:r>
            <a:r>
              <a:rPr lang="en-US" dirty="0" err="1"/>
              <a:t>beveiliging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UT_Strookwit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Afname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Informatie voor de testleider</a:t>
            </a:r>
          </a:p>
          <a:p>
            <a:endParaRPr lang="en-US"/>
          </a:p>
          <a:p>
            <a:r>
              <a:rPr lang="en-US"/>
              <a:t>Deskundigheid testleider</a:t>
            </a:r>
          </a:p>
        </p:txBody>
      </p:sp>
    </p:spTree>
    <p:extLst>
      <p:ext uri="{BB962C8B-B14F-4D97-AF65-F5344CB8AC3E}">
        <p14:creationId xmlns:p14="http://schemas.microsoft.com/office/powerpoint/2010/main" val="14464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Beveiliging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4" name="Picture 4" descr="UT_Strookwi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ssing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362075"/>
            <a:ext cx="7188200" cy="532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www.caveon.com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3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istockphoto.com/design_spotlight_fileview.php?size=3&amp;id=5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41" y="-13981"/>
            <a:ext cx="4455259" cy="68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RCEC beoordelingskader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Doel en gebruik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Kwaliteit van het materiaal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Representativiteit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Betrouwbaarheid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Cesuur en handhaving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Afname en beveiliging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841625"/>
            <a:ext cx="6761163" cy="733425"/>
          </a:xfrm>
        </p:spPr>
        <p:txBody>
          <a:bodyPr/>
          <a:lstStyle/>
          <a:p>
            <a:pPr eaLnBrk="1" hangingPunct="1"/>
            <a:r>
              <a:rPr lang="nl-NL" b="1" dirty="0" smtClean="0">
                <a:latin typeface="Arial Narrow Bold" charset="0"/>
                <a:ea typeface="ヒラギノ角ゴ Pro W3" charset="-128"/>
              </a:rPr>
              <a:t>www.rcec.nl</a:t>
            </a:r>
            <a:endParaRPr lang="nl-NL" b="1" dirty="0" smtClean="0">
              <a:latin typeface="Arial Narrow" pitchFamily="34" charset="0"/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Tot slot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4024" y="1600200"/>
            <a:ext cx="6962775" cy="4525963"/>
          </a:xfrm>
        </p:spPr>
        <p:txBody>
          <a:bodyPr/>
          <a:lstStyle/>
          <a:p>
            <a:r>
              <a:rPr lang="en-US" dirty="0" err="1" smtClean="0"/>
              <a:t>Kwaliteitsbeoordeling</a:t>
            </a:r>
            <a:r>
              <a:rPr lang="en-US" dirty="0" smtClean="0"/>
              <a:t> </a:t>
            </a:r>
            <a:r>
              <a:rPr lang="en-US" dirty="0" err="1" smtClean="0"/>
              <a:t>kent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facetten</a:t>
            </a:r>
            <a:endParaRPr lang="en-US" dirty="0" smtClean="0"/>
          </a:p>
          <a:p>
            <a:r>
              <a:rPr lang="en-US" dirty="0" smtClean="0"/>
              <a:t>Het </a:t>
            </a:r>
            <a:r>
              <a:rPr lang="en-US" dirty="0" err="1" smtClean="0"/>
              <a:t>speelt</a:t>
            </a:r>
            <a:r>
              <a:rPr lang="en-US" dirty="0" smtClean="0"/>
              <a:t> op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niveaus</a:t>
            </a:r>
            <a:endParaRPr lang="en-US" dirty="0" smtClean="0"/>
          </a:p>
          <a:p>
            <a:r>
              <a:rPr lang="en-US" dirty="0" smtClean="0"/>
              <a:t>Het is </a:t>
            </a:r>
            <a:r>
              <a:rPr lang="en-US" dirty="0" err="1" smtClean="0"/>
              <a:t>noodzakelijk</a:t>
            </a:r>
            <a:endParaRPr lang="en-US" dirty="0" smtClean="0"/>
          </a:p>
          <a:p>
            <a:r>
              <a:rPr lang="en-US" dirty="0" err="1" smtClean="0"/>
              <a:t>Geniet</a:t>
            </a:r>
            <a:r>
              <a:rPr lang="en-US" dirty="0" smtClean="0"/>
              <a:t>, maar </a:t>
            </a:r>
            <a:r>
              <a:rPr lang="en-US" dirty="0" err="1" smtClean="0"/>
              <a:t>controleer</a:t>
            </a:r>
            <a:r>
              <a:rPr lang="en-US" dirty="0" smtClean="0"/>
              <a:t> met mate.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6388" name="Picture 4" descr="UT_Strookwi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Kwaliteit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484" name="Picture 4" descr="UT_Strookwi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Bedankt.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4" name="Picture 4" descr="UT_Strookwi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utovandaag.nl/Autovandaag/assets/media/org/full-hybrid-toyota-prius-wagon-exterieur-2_1205255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325562"/>
            <a:ext cx="66960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Algemeen Periodieke </a:t>
            </a:r>
            <a:br>
              <a:rPr lang="nl-NL" dirty="0" smtClean="0"/>
            </a:br>
            <a:r>
              <a:rPr lang="nl-NL" dirty="0" smtClean="0"/>
              <a:t>Keuring (APK)</a:t>
            </a:r>
            <a:endParaRPr lang="nl-NL" dirty="0"/>
          </a:p>
        </p:txBody>
      </p:sp>
      <p:pic>
        <p:nvPicPr>
          <p:cNvPr id="93188" name="Picture 4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On-screen Show (4:3)</PresentationFormat>
  <Paragraphs>296</Paragraphs>
  <Slides>70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Office-thema</vt:lpstr>
      <vt:lpstr>Een goede toets maakt het verschil</vt:lpstr>
      <vt:lpstr>PowerPoint Presentation</vt:lpstr>
      <vt:lpstr>Probleem van de latente trek</vt:lpstr>
      <vt:lpstr>PowerPoint Presentation</vt:lpstr>
      <vt:lpstr>Mensen beoordelen  (W. Schoonman)</vt:lpstr>
      <vt:lpstr>Latente trek</vt:lpstr>
      <vt:lpstr>Kwaliteit</vt:lpstr>
      <vt:lpstr>PowerPoint Presentation</vt:lpstr>
      <vt:lpstr>Algemeen Periodieke  Keuring (APK)</vt:lpstr>
      <vt:lpstr>PowerPoint Presentation</vt:lpstr>
      <vt:lpstr>Impact?</vt:lpstr>
      <vt:lpstr>Pech onderweg</vt:lpstr>
      <vt:lpstr>Ongeluk</vt:lpstr>
      <vt:lpstr>Bon</vt:lpstr>
      <vt:lpstr>TOETSEN</vt:lpstr>
      <vt:lpstr>PowerPoint Presentation</vt:lpstr>
      <vt:lpstr>???</vt:lpstr>
      <vt:lpstr>Situatie in Nederland</vt:lpstr>
      <vt:lpstr>Lastig</vt:lpstr>
      <vt:lpstr>Impact</vt:lpstr>
      <vt:lpstr>Toets beoordelingssysteem</vt:lpstr>
      <vt:lpstr>Wat is een goede toets?</vt:lpstr>
      <vt:lpstr>PowerPoint Presentation</vt:lpstr>
      <vt:lpstr>Wat is een goede toets?</vt:lpstr>
      <vt:lpstr>Toets Item Analyse</vt:lpstr>
      <vt:lpstr>In de praktijk?</vt:lpstr>
      <vt:lpstr>Wie controleert? En hoe?</vt:lpstr>
      <vt:lpstr>RCEC beoordelingssysteem</vt:lpstr>
      <vt:lpstr>Criterium 1: Doel en gebruik</vt:lpstr>
      <vt:lpstr>Doel en gebruik</vt:lpstr>
      <vt:lpstr>Eindexamens</vt:lpstr>
      <vt:lpstr>Russische eindtest</vt:lpstr>
      <vt:lpstr>Rekentoets PABO</vt:lpstr>
      <vt:lpstr>Criterium 1</vt:lpstr>
      <vt:lpstr>Criterium 2: Kwaliteit toetsmateriaal</vt:lpstr>
      <vt:lpstr>Kwaliteit materiaal</vt:lpstr>
      <vt:lpstr>PowerPoint Presentation</vt:lpstr>
      <vt:lpstr>Computer toetsen hebben hun eigen dynamiek</vt:lpstr>
      <vt:lpstr>Movie on clinical research</vt:lpstr>
      <vt:lpstr>Yes/No questions on clinical research </vt:lpstr>
      <vt:lpstr>Instruction on correct protocol</vt:lpstr>
      <vt:lpstr>Criterium 3: Representativiteit</vt:lpstr>
      <vt:lpstr>Criterium 3</vt:lpstr>
      <vt:lpstr>Toets matrijs</vt:lpstr>
      <vt:lpstr>Toetsmatrijs module Biologie</vt:lpstr>
      <vt:lpstr>Moeilijkheid</vt:lpstr>
      <vt:lpstr>1 + 3 = ?</vt:lpstr>
      <vt:lpstr>√(5&amp;(4356-981)/〖(34-22)〗^2 ) =</vt:lpstr>
      <vt:lpstr>Computer Adaptief Testen</vt:lpstr>
      <vt:lpstr>Criterium 4: Betrouwbaarheid</vt:lpstr>
      <vt:lpstr>betrouwbaarheid = vertrouwen</vt:lpstr>
      <vt:lpstr>Criterium 4</vt:lpstr>
      <vt:lpstr>Psychometrie</vt:lpstr>
      <vt:lpstr>Goed genoeg?</vt:lpstr>
      <vt:lpstr>PowerPoint Presentation</vt:lpstr>
      <vt:lpstr>Criterium 5: Standaardbepaling en Normhandhaving</vt:lpstr>
      <vt:lpstr>Hoe bepaal je de cesuur?</vt:lpstr>
      <vt:lpstr>Standard setting</vt:lpstr>
      <vt:lpstr>Verschillende methodes</vt:lpstr>
      <vt:lpstr>Criterium 5</vt:lpstr>
      <vt:lpstr>Criterium 6: Afname en beveiliging</vt:lpstr>
      <vt:lpstr>Afname</vt:lpstr>
      <vt:lpstr>Beveiliging</vt:lpstr>
      <vt:lpstr>www.caveon.com</vt:lpstr>
      <vt:lpstr>PowerPoint Presentation</vt:lpstr>
      <vt:lpstr>RCEC beoordelingskader</vt:lpstr>
      <vt:lpstr>www.rcec.nl</vt:lpstr>
      <vt:lpstr>Tot slot</vt:lpstr>
      <vt:lpstr>Conclusie</vt:lpstr>
      <vt:lpstr>Bedankt.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Office 2004 Test Drive</dc:creator>
  <cp:lastModifiedBy>ICTS</cp:lastModifiedBy>
  <cp:revision>66</cp:revision>
  <cp:lastPrinted>2012-12-13T12:15:34Z</cp:lastPrinted>
  <dcterms:created xsi:type="dcterms:W3CDTF">2011-12-01T18:45:34Z</dcterms:created>
  <dcterms:modified xsi:type="dcterms:W3CDTF">2012-12-13T12:46:34Z</dcterms:modified>
</cp:coreProperties>
</file>